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slideLayout" Target="../slideLayouts/slideLayout4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drive strategic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527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151840" y="2115741"/>
            <a:ext cx="2579013" cy="3231356"/>
          </a:xfrm>
          <a:prstGeom prst="roundRect">
            <a:avLst>
              <a:gd name="adj" fmla="val 1392"/>
            </a:avLst>
          </a:prstGeom>
          <a:solidFill>
            <a:srgbClr val="38512F"/>
          </a:solidFill>
          <a:ln/>
        </p:spPr>
      </p:sp>
      <p:sp>
        <p:nvSpPr>
          <p:cNvPr id="5" name="Text 2"/>
          <p:cNvSpPr/>
          <p:nvPr/>
        </p:nvSpPr>
        <p:spPr>
          <a:xfrm>
            <a:off x="6391156" y="2355056"/>
            <a:ext cx="21003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91156" y="2946321"/>
            <a:ext cx="21003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high-revenue segments for maximum impact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150072" y="2331125"/>
            <a:ext cx="4650105" cy="268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products in marketing campaigns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young adults and express-shipping users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 loyal customers into subscribers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discount strategy by product category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48475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$59.76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6324124" y="657369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913376" y="548475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3.75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8913376" y="657369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2628" y="548475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80%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11502628" y="657369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 Customers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94986" y="476726"/>
            <a:ext cx="1534001" cy="287893"/>
          </a:xfrm>
          <a:prstGeom prst="roundRect">
            <a:avLst>
              <a:gd name="adj" fmla="val 7086"/>
            </a:avLst>
          </a:prstGeom>
          <a:solidFill>
            <a:srgbClr val="E2EC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96904" y="552688"/>
            <a:ext cx="135969" cy="1359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00858" y="527685"/>
            <a:ext cx="112621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OVERVIEW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794986" y="812840"/>
            <a:ext cx="4000143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Foundation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794986" y="1578888"/>
            <a:ext cx="357949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3.9K</a:t>
            </a:r>
            <a:endParaRPr lang="en-US" sz="4400" dirty="0"/>
          </a:p>
        </p:txBody>
      </p:sp>
      <p:sp>
        <p:nvSpPr>
          <p:cNvPr id="7" name="Text 4"/>
          <p:cNvSpPr/>
          <p:nvPr/>
        </p:nvSpPr>
        <p:spPr>
          <a:xfrm>
            <a:off x="2584728" y="2315289"/>
            <a:ext cx="20000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Purchases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794986" y="2637711"/>
            <a:ext cx="3579495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Transactions analyzed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525333" y="1578888"/>
            <a:ext cx="3579614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315075" y="2315289"/>
            <a:ext cx="20000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Points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525333" y="2637711"/>
            <a:ext cx="357961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per customer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255800" y="1578888"/>
            <a:ext cx="357949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4400" dirty="0"/>
          </a:p>
        </p:txBody>
      </p:sp>
      <p:sp>
        <p:nvSpPr>
          <p:cNvPr id="13" name="Text 10"/>
          <p:cNvSpPr/>
          <p:nvPr/>
        </p:nvSpPr>
        <p:spPr>
          <a:xfrm>
            <a:off x="10045541" y="2315289"/>
            <a:ext cx="20000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255800" y="2637711"/>
            <a:ext cx="3579495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segments</a:t>
            </a:r>
            <a:endParaRPr lang="en-US" sz="13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38" y="3141702"/>
            <a:ext cx="6652974" cy="447532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248418" y="4704993"/>
            <a:ext cx="200310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Tracked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9248418" y="5075753"/>
            <a:ext cx="3594497" cy="93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&amp; location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 &amp; spending patterns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&amp; preferences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&amp; loyalty metrics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40036" y="524470"/>
            <a:ext cx="1693307" cy="340638"/>
          </a:xfrm>
          <a:prstGeom prst="roundRect">
            <a:avLst>
              <a:gd name="adj" fmla="val 6591"/>
            </a:avLst>
          </a:prstGeom>
          <a:noFill/>
          <a:ln w="7620">
            <a:solidFill>
              <a:srgbClr val="38512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9813" y="619958"/>
            <a:ext cx="149662" cy="149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4246" y="588169"/>
            <a:ext cx="12293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PREPARATION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240036" y="923568"/>
            <a:ext cx="4990267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 Pipeline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84" y="1693069"/>
            <a:ext cx="11760994" cy="441317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8513" y="2817182"/>
            <a:ext cx="607490" cy="6074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37278" y="4884358"/>
            <a:ext cx="1773872" cy="642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Export to Database</a:t>
            </a:r>
            <a:endParaRPr lang="en-US" sz="12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4530" y="2818321"/>
            <a:ext cx="607490" cy="6074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701714" y="4884358"/>
            <a:ext cx="1773871" cy="642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Engineer Features</a:t>
            </a:r>
            <a:endParaRPr lang="en-US" sz="12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1116" y="2818321"/>
            <a:ext cx="607490" cy="6074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78299" y="4884358"/>
            <a:ext cx="1773872" cy="642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 Missing Values</a:t>
            </a:r>
            <a:endParaRPr lang="en-US" sz="12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07701" y="2818321"/>
            <a:ext cx="607490" cy="60749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254885" y="4884358"/>
            <a:ext cx="1773871" cy="642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&amp; Clean</a:t>
            </a:r>
            <a:endParaRPr lang="en-US" sz="12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2137" y="2818321"/>
            <a:ext cx="607490" cy="60749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982872" y="5044963"/>
            <a:ext cx="1773871" cy="321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Load Data</a:t>
            </a:r>
            <a:endParaRPr lang="en-US" sz="1250" dirty="0"/>
          </a:p>
        </p:txBody>
      </p:sp>
      <p:sp>
        <p:nvSpPr>
          <p:cNvPr id="17" name="Text 8"/>
          <p:cNvSpPr/>
          <p:nvPr/>
        </p:nvSpPr>
        <p:spPr>
          <a:xfrm>
            <a:off x="1240036" y="6270665"/>
            <a:ext cx="12150209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Systematic approach to transform raw data into actionable insights</a:t>
            </a:r>
            <a:endParaRPr lang="en-US" sz="1450" dirty="0"/>
          </a:p>
        </p:txBody>
      </p:sp>
      <p:sp>
        <p:nvSpPr>
          <p:cNvPr id="18" name="Shape 9"/>
          <p:cNvSpPr/>
          <p:nvPr/>
        </p:nvSpPr>
        <p:spPr>
          <a:xfrm>
            <a:off x="1240036" y="6701671"/>
            <a:ext cx="3952518" cy="1003459"/>
          </a:xfrm>
          <a:prstGeom prst="roundRect">
            <a:avLst>
              <a:gd name="adj" fmla="val 2797"/>
            </a:avLst>
          </a:prstGeom>
          <a:solidFill>
            <a:srgbClr val="F3E7D4"/>
          </a:solidFill>
          <a:ln/>
        </p:spPr>
      </p:sp>
      <p:sp>
        <p:nvSpPr>
          <p:cNvPr id="19" name="Text 10"/>
          <p:cNvSpPr/>
          <p:nvPr/>
        </p:nvSpPr>
        <p:spPr>
          <a:xfrm>
            <a:off x="1427083" y="6888718"/>
            <a:ext cx="220110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Data</a:t>
            </a:r>
            <a:endParaRPr lang="en-US" sz="1700" dirty="0"/>
          </a:p>
        </p:txBody>
      </p:sp>
      <p:sp>
        <p:nvSpPr>
          <p:cNvPr id="20" name="Text 11"/>
          <p:cNvSpPr/>
          <p:nvPr/>
        </p:nvSpPr>
        <p:spPr>
          <a:xfrm>
            <a:off x="1427083" y="7251502"/>
            <a:ext cx="3578423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37 values imputed using median ratings</a:t>
            </a:r>
            <a:endParaRPr lang="en-US" sz="1450" dirty="0"/>
          </a:p>
        </p:txBody>
      </p:sp>
      <p:sp>
        <p:nvSpPr>
          <p:cNvPr id="21" name="Shape 12"/>
          <p:cNvSpPr/>
          <p:nvPr/>
        </p:nvSpPr>
        <p:spPr>
          <a:xfrm>
            <a:off x="5338762" y="6701671"/>
            <a:ext cx="3952637" cy="1003459"/>
          </a:xfrm>
          <a:prstGeom prst="roundRect">
            <a:avLst>
              <a:gd name="adj" fmla="val 2797"/>
            </a:avLst>
          </a:prstGeom>
          <a:solidFill>
            <a:srgbClr val="F3E7D4"/>
          </a:solidFill>
          <a:ln/>
        </p:spPr>
      </p:sp>
      <p:sp>
        <p:nvSpPr>
          <p:cNvPr id="22" name="Text 13"/>
          <p:cNvSpPr/>
          <p:nvPr/>
        </p:nvSpPr>
        <p:spPr>
          <a:xfrm>
            <a:off x="5525810" y="6888718"/>
            <a:ext cx="220110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 Features</a:t>
            </a:r>
            <a:endParaRPr lang="en-US" sz="1700" dirty="0"/>
          </a:p>
        </p:txBody>
      </p:sp>
      <p:sp>
        <p:nvSpPr>
          <p:cNvPr id="23" name="Text 14"/>
          <p:cNvSpPr/>
          <p:nvPr/>
        </p:nvSpPr>
        <p:spPr>
          <a:xfrm>
            <a:off x="5525810" y="7251502"/>
            <a:ext cx="3578543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 groups &amp; purchase frequency created</a:t>
            </a:r>
            <a:endParaRPr lang="en-US" sz="1450" dirty="0"/>
          </a:p>
        </p:txBody>
      </p:sp>
      <p:sp>
        <p:nvSpPr>
          <p:cNvPr id="24" name="Shape 15"/>
          <p:cNvSpPr/>
          <p:nvPr/>
        </p:nvSpPr>
        <p:spPr>
          <a:xfrm>
            <a:off x="9437608" y="6701671"/>
            <a:ext cx="3952637" cy="1003459"/>
          </a:xfrm>
          <a:prstGeom prst="roundRect">
            <a:avLst>
              <a:gd name="adj" fmla="val 2797"/>
            </a:avLst>
          </a:prstGeom>
          <a:solidFill>
            <a:srgbClr val="F3E7D4"/>
          </a:solidFill>
          <a:ln/>
        </p:spPr>
      </p:sp>
      <p:sp>
        <p:nvSpPr>
          <p:cNvPr id="25" name="Text 16"/>
          <p:cNvSpPr/>
          <p:nvPr/>
        </p:nvSpPr>
        <p:spPr>
          <a:xfrm>
            <a:off x="9624655" y="6888718"/>
            <a:ext cx="220110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</a:t>
            </a:r>
            <a:endParaRPr lang="en-US" sz="1700" dirty="0"/>
          </a:p>
        </p:txBody>
      </p:sp>
      <p:sp>
        <p:nvSpPr>
          <p:cNvPr id="26" name="Text 17"/>
          <p:cNvSpPr/>
          <p:nvPr/>
        </p:nvSpPr>
        <p:spPr>
          <a:xfrm>
            <a:off x="9624655" y="7251502"/>
            <a:ext cx="3578543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Redundant columns removed for clarity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9259" y="673537"/>
            <a:ext cx="1488996" cy="381000"/>
          </a:xfrm>
          <a:prstGeom prst="roundRect">
            <a:avLst>
              <a:gd name="adj" fmla="val 6653"/>
            </a:avLst>
          </a:prstGeom>
          <a:solidFill>
            <a:srgbClr val="E2EC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5942" y="779502"/>
            <a:ext cx="168950" cy="168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9307" y="736878"/>
            <a:ext cx="982266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ANALYSIS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9259" y="1129070"/>
            <a:ext cx="6092428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 Key Business Questions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39259" y="2029658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9259" y="2365653"/>
            <a:ext cx="6482715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8" name="Text 5"/>
          <p:cNvSpPr/>
          <p:nvPr/>
        </p:nvSpPr>
        <p:spPr>
          <a:xfrm>
            <a:off x="739259" y="2516981"/>
            <a:ext cx="24848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08307" y="2029658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08307" y="2365653"/>
            <a:ext cx="648283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7408307" y="2516981"/>
            <a:ext cx="35797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High-Spending Discount Users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39259" y="3172182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9259" y="3508177"/>
            <a:ext cx="6482715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739259" y="3659505"/>
            <a:ext cx="24848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Top-Rated Products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08307" y="3172182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08307" y="3508177"/>
            <a:ext cx="648283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4"/>
          <p:cNvSpPr/>
          <p:nvPr/>
        </p:nvSpPr>
        <p:spPr>
          <a:xfrm>
            <a:off x="7408307" y="3659505"/>
            <a:ext cx="252543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Type Impact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39259" y="4314706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739259" y="4650700"/>
            <a:ext cx="6482715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0" name="Text 17"/>
          <p:cNvSpPr/>
          <p:nvPr/>
        </p:nvSpPr>
        <p:spPr>
          <a:xfrm>
            <a:off x="739259" y="4802029"/>
            <a:ext cx="24848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Subscriber Behavior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408307" y="4314706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408307" y="4650700"/>
            <a:ext cx="648283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3" name="Text 20"/>
          <p:cNvSpPr/>
          <p:nvPr/>
        </p:nvSpPr>
        <p:spPr>
          <a:xfrm>
            <a:off x="7408307" y="4802029"/>
            <a:ext cx="255472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Dependency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39259" y="5457230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07</a:t>
            </a:r>
            <a:endParaRPr lang="en-US" sz="1650" dirty="0"/>
          </a:p>
        </p:txBody>
      </p:sp>
      <p:sp>
        <p:nvSpPr>
          <p:cNvPr id="25" name="Shape 22"/>
          <p:cNvSpPr/>
          <p:nvPr/>
        </p:nvSpPr>
        <p:spPr>
          <a:xfrm>
            <a:off x="739259" y="5793224"/>
            <a:ext cx="6482715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6" name="Text 23"/>
          <p:cNvSpPr/>
          <p:nvPr/>
        </p:nvSpPr>
        <p:spPr>
          <a:xfrm>
            <a:off x="739259" y="5944553"/>
            <a:ext cx="281166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7408307" y="5457230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08</a:t>
            </a:r>
            <a:endParaRPr lang="en-US" sz="1650" dirty="0"/>
          </a:p>
        </p:txBody>
      </p:sp>
      <p:sp>
        <p:nvSpPr>
          <p:cNvPr id="28" name="Shape 25"/>
          <p:cNvSpPr/>
          <p:nvPr/>
        </p:nvSpPr>
        <p:spPr>
          <a:xfrm>
            <a:off x="7408307" y="5793224"/>
            <a:ext cx="648283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9" name="Text 26"/>
          <p:cNvSpPr/>
          <p:nvPr/>
        </p:nvSpPr>
        <p:spPr>
          <a:xfrm>
            <a:off x="7408307" y="5944553"/>
            <a:ext cx="24848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Leaders</a:t>
            </a:r>
            <a:endParaRPr lang="en-US" sz="1950" dirty="0"/>
          </a:p>
        </p:txBody>
      </p:sp>
      <p:sp>
        <p:nvSpPr>
          <p:cNvPr id="30" name="Text 27"/>
          <p:cNvSpPr/>
          <p:nvPr/>
        </p:nvSpPr>
        <p:spPr>
          <a:xfrm>
            <a:off x="739259" y="6599753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09</a:t>
            </a:r>
            <a:endParaRPr lang="en-US" sz="1650" dirty="0"/>
          </a:p>
        </p:txBody>
      </p:sp>
      <p:sp>
        <p:nvSpPr>
          <p:cNvPr id="31" name="Shape 28"/>
          <p:cNvSpPr/>
          <p:nvPr/>
        </p:nvSpPr>
        <p:spPr>
          <a:xfrm>
            <a:off x="739259" y="6935748"/>
            <a:ext cx="6482715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32" name="Text 29"/>
          <p:cNvSpPr/>
          <p:nvPr/>
        </p:nvSpPr>
        <p:spPr>
          <a:xfrm>
            <a:off x="739259" y="7087076"/>
            <a:ext cx="257389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 Buyer Patterns</a:t>
            </a:r>
            <a:endParaRPr lang="en-US" sz="1950" dirty="0"/>
          </a:p>
        </p:txBody>
      </p:sp>
      <p:sp>
        <p:nvSpPr>
          <p:cNvPr id="33" name="Text 30"/>
          <p:cNvSpPr/>
          <p:nvPr/>
        </p:nvSpPr>
        <p:spPr>
          <a:xfrm>
            <a:off x="7408307" y="6599753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10</a:t>
            </a:r>
            <a:endParaRPr lang="en-US" sz="1650" dirty="0"/>
          </a:p>
        </p:txBody>
      </p:sp>
      <p:sp>
        <p:nvSpPr>
          <p:cNvPr id="34" name="Shape 31"/>
          <p:cNvSpPr/>
          <p:nvPr/>
        </p:nvSpPr>
        <p:spPr>
          <a:xfrm>
            <a:off x="7408307" y="6935748"/>
            <a:ext cx="648283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35" name="Text 32"/>
          <p:cNvSpPr/>
          <p:nvPr/>
        </p:nvSpPr>
        <p:spPr>
          <a:xfrm>
            <a:off x="7408307" y="7087076"/>
            <a:ext cx="24848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 Group Revenue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008" y="554117"/>
            <a:ext cx="4705112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Insights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008" y="1580674"/>
            <a:ext cx="8270200" cy="46312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87746" y="3380542"/>
            <a:ext cx="235255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Gender Revenue Gap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587746" y="3841671"/>
            <a:ext cx="4228028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 2.1x more revenue than female customers, representing 68% of total sales.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822008" y="6587728"/>
            <a:ext cx="12986266" cy="1087636"/>
          </a:xfrm>
          <a:prstGeom prst="roundRect">
            <a:avLst>
              <a:gd name="adj" fmla="val 275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021913" y="6787634"/>
            <a:ext cx="235255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839 Customers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21913" y="7181850"/>
            <a:ext cx="12586454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discounts but spent above average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686" y="558879"/>
            <a:ext cx="2245281" cy="376952"/>
          </a:xfrm>
          <a:prstGeom prst="roundRect">
            <a:avLst>
              <a:gd name="adj" fmla="val 6460"/>
            </a:avLst>
          </a:prstGeom>
          <a:noFill/>
          <a:ln w="7620">
            <a:solidFill>
              <a:srgbClr val="38512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4988" y="666155"/>
            <a:ext cx="162282" cy="1622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8352" y="627340"/>
            <a:ext cx="174331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PERFORMANCE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25686" y="1004530"/>
            <a:ext cx="4775002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Top-Rated Products</a:t>
            </a:r>
            <a:endParaRPr lang="en-US" sz="3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86" y="1859399"/>
            <a:ext cx="1817370" cy="18173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5686" y="3891796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Gloves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25686" y="4293275"/>
            <a:ext cx="313348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3.86 rating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200" y="1859399"/>
            <a:ext cx="1817370" cy="18173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74200" y="3891796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Sandals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4074200" y="4293275"/>
            <a:ext cx="313348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3.84 rating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713" y="1859399"/>
            <a:ext cx="1817370" cy="18173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2713" y="3891796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Boots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22713" y="4293275"/>
            <a:ext cx="313348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3.82 rating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1227" y="1859399"/>
            <a:ext cx="1817370" cy="18173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71227" y="3891796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0771227" y="4293275"/>
            <a:ext cx="313348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3.80 rating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86" y="4937046"/>
            <a:ext cx="1817370" cy="181737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25686" y="6969443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Skirt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25686" y="7370921"/>
            <a:ext cx="313348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3.78 rating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29089"/>
            <a:ext cx="31848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762" y="800695"/>
            <a:ext cx="7772757" cy="42025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72232" y="5033724"/>
            <a:ext cx="119658" cy="119658"/>
          </a:xfrm>
          <a:prstGeom prst="roundRect">
            <a:avLst>
              <a:gd name="adj" fmla="val 15284"/>
            </a:avLst>
          </a:prstGeom>
          <a:solidFill>
            <a:srgbClr val="21301C"/>
          </a:solidFill>
          <a:ln/>
        </p:spPr>
      </p:sp>
      <p:sp>
        <p:nvSpPr>
          <p:cNvPr id="5" name="Text 2"/>
          <p:cNvSpPr/>
          <p:nvPr/>
        </p:nvSpPr>
        <p:spPr>
          <a:xfrm>
            <a:off x="5652849" y="5033724"/>
            <a:ext cx="265152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6978610" y="5033724"/>
            <a:ext cx="119658" cy="119658"/>
          </a:xfrm>
          <a:prstGeom prst="roundRect">
            <a:avLst>
              <a:gd name="adj" fmla="val 15284"/>
            </a:avLst>
          </a:prstGeom>
          <a:solidFill>
            <a:srgbClr val="527645"/>
          </a:solidFill>
          <a:ln/>
        </p:spPr>
      </p:sp>
      <p:sp>
        <p:nvSpPr>
          <p:cNvPr id="7" name="Text 4"/>
          <p:cNvSpPr/>
          <p:nvPr/>
        </p:nvSpPr>
        <p:spPr>
          <a:xfrm>
            <a:off x="7159228" y="5033724"/>
            <a:ext cx="492323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Returning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8712160" y="5033724"/>
            <a:ext cx="119658" cy="119658"/>
          </a:xfrm>
          <a:prstGeom prst="roundRect">
            <a:avLst>
              <a:gd name="adj" fmla="val 15284"/>
            </a:avLst>
          </a:prstGeom>
          <a:solidFill>
            <a:srgbClr val="87B179"/>
          </a:solidFill>
          <a:ln/>
        </p:spPr>
      </p:sp>
      <p:sp>
        <p:nvSpPr>
          <p:cNvPr id="9" name="Text 6"/>
          <p:cNvSpPr/>
          <p:nvPr/>
        </p:nvSpPr>
        <p:spPr>
          <a:xfrm>
            <a:off x="8892778" y="5033724"/>
            <a:ext cx="223242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3428762" y="524303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Loyalty Dominates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3428762" y="5508665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of customers are loyal buyers, showing strong retention.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617125" y="6497360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27%</a:t>
            </a:r>
            <a:endParaRPr lang="en-US" sz="23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57" y="5749409"/>
            <a:ext cx="1795343" cy="179534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649153" y="763440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Subscribers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8540829" y="6497360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73%</a:t>
            </a:r>
            <a:endParaRPr lang="en-US" sz="23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62" y="5749409"/>
            <a:ext cx="1795343" cy="179534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572976" y="763440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Non-Subscribers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3428762" y="7877651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rate: $59.49 avg spend vs $59.87 non-subscribers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2233970"/>
            <a:ext cx="2423874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713" y="2363153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892" y="2305764"/>
            <a:ext cx="184951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 DASHBOARD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324124" y="27795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Intelligence</a:t>
            </a:r>
            <a:endParaRPr lang="en-US" sz="4400" dirty="0"/>
          </a:p>
        </p:txBody>
      </p:sp>
      <p:sp>
        <p:nvSpPr>
          <p:cNvPr id="7" name="Shape 3"/>
          <p:cNvSpPr/>
          <p:nvPr/>
        </p:nvSpPr>
        <p:spPr>
          <a:xfrm>
            <a:off x="6324124" y="3842504"/>
            <a:ext cx="2329934" cy="2153126"/>
          </a:xfrm>
          <a:prstGeom prst="roundRect">
            <a:avLst>
              <a:gd name="adj" fmla="val 166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93919" y="4112300"/>
            <a:ext cx="17903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Clothing Leads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93919" y="4959787"/>
            <a:ext cx="17903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$100K revenue, 1,800 sales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893373" y="3842504"/>
            <a:ext cx="2329934" cy="2153126"/>
          </a:xfrm>
          <a:prstGeom prst="roundRect">
            <a:avLst>
              <a:gd name="adj" fmla="val 166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163169" y="4112300"/>
            <a:ext cx="1790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Young Adults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163169" y="4607838"/>
            <a:ext cx="17903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revenue at $45K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1462623" y="3842504"/>
            <a:ext cx="2329934" cy="2153126"/>
          </a:xfrm>
          <a:prstGeom prst="roundRect">
            <a:avLst>
              <a:gd name="adj" fmla="val 166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1732419" y="4112300"/>
            <a:ext cx="17903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1732419" y="4959787"/>
            <a:ext cx="17903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$60.48 avg vs $58.46 standard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770102"/>
            <a:ext cx="3155990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899285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841897"/>
            <a:ext cx="25816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RECOMMENDATIONS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3156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 Plan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78637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039" y="45754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7039" y="507099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the 73% non-subscribers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378637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95317" y="45754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95317" y="507099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strengthen the 80% loyal base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378637"/>
            <a:ext cx="4318278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3595" y="45754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Discounting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3595" y="5070991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promotions with margin control—50% of hats sold with discounts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2026-02-03T06:51:19Z</dcterms:created>
  <dcterms:modified xsi:type="dcterms:W3CDTF">2026-02-03T06:51:19Z</dcterms:modified>
</cp:coreProperties>
</file>